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6" r:id="rId3"/>
    <p:sldId id="258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CADBE1-823F-412D-BBB8-4C65F43940E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0BB6636-DA90-4872-BA5D-25DA740B69BF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600" b="1" dirty="0" smtClean="0"/>
            <a:t>Stage I:  Development and Pilot Testing</a:t>
          </a:r>
        </a:p>
        <a:p>
          <a:r>
            <a:rPr lang="en-US" sz="1400" dirty="0" err="1" smtClean="0"/>
            <a:t>Ia</a:t>
          </a:r>
          <a:r>
            <a:rPr lang="en-US" sz="1400" dirty="0" smtClean="0"/>
            <a:t>:  Manual Development</a:t>
          </a:r>
        </a:p>
        <a:p>
          <a:r>
            <a:rPr lang="en-US" sz="1400" dirty="0" err="1" smtClean="0"/>
            <a:t>Ib</a:t>
          </a:r>
          <a:r>
            <a:rPr lang="en-US" sz="1400" dirty="0" smtClean="0"/>
            <a:t>:  Open Trial</a:t>
          </a:r>
        </a:p>
        <a:p>
          <a:r>
            <a:rPr lang="en-US" sz="1400" dirty="0" err="1" smtClean="0"/>
            <a:t>Ic</a:t>
          </a:r>
          <a:r>
            <a:rPr lang="en-US" sz="1400" dirty="0" smtClean="0"/>
            <a:t>:  Pilot Randomized Trial</a:t>
          </a:r>
          <a:endParaRPr lang="en-US" sz="1400" dirty="0"/>
        </a:p>
      </dgm:t>
    </dgm:pt>
    <dgm:pt modelId="{C6DFA630-DD97-47A7-A735-BCCDAC202F20}" type="parTrans" cxnId="{94F21932-60DB-425D-AD55-27E61020A3FC}">
      <dgm:prSet/>
      <dgm:spPr/>
      <dgm:t>
        <a:bodyPr/>
        <a:lstStyle/>
        <a:p>
          <a:endParaRPr lang="en-US"/>
        </a:p>
      </dgm:t>
    </dgm:pt>
    <dgm:pt modelId="{97E1D1C7-ADF8-4A37-A3AD-0FF64E76D4C8}" type="sibTrans" cxnId="{94F21932-60DB-425D-AD55-27E61020A3FC}">
      <dgm:prSet/>
      <dgm:spPr/>
      <dgm:t>
        <a:bodyPr/>
        <a:lstStyle/>
        <a:p>
          <a:endParaRPr lang="en-US"/>
        </a:p>
      </dgm:t>
    </dgm:pt>
    <dgm:pt modelId="{39BE59CF-3BF9-433C-BB3F-E8322E453CB6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dirty="0" smtClean="0"/>
            <a:t>Stage III:  Effectiveness Trial (“real world” testing), Implementation, and Dissemination</a:t>
          </a:r>
          <a:endParaRPr lang="en-US" b="1" dirty="0"/>
        </a:p>
      </dgm:t>
    </dgm:pt>
    <dgm:pt modelId="{5D636D75-2FB8-4001-A254-2F5820D3B4E2}" type="parTrans" cxnId="{068B3676-0534-4291-A957-283C683BF293}">
      <dgm:prSet/>
      <dgm:spPr/>
      <dgm:t>
        <a:bodyPr/>
        <a:lstStyle/>
        <a:p>
          <a:endParaRPr lang="en-US"/>
        </a:p>
      </dgm:t>
    </dgm:pt>
    <dgm:pt modelId="{D93E748D-6A50-4F04-9437-985B33822F91}" type="sibTrans" cxnId="{068B3676-0534-4291-A957-283C683BF293}">
      <dgm:prSet/>
      <dgm:spPr/>
      <dgm:t>
        <a:bodyPr/>
        <a:lstStyle/>
        <a:p>
          <a:endParaRPr lang="en-US"/>
        </a:p>
      </dgm:t>
    </dgm:pt>
    <dgm:pt modelId="{705EFBB1-68FA-40C4-8189-1B9CF36A5BFD}">
      <dgm:prSet/>
      <dgm:spPr>
        <a:solidFill>
          <a:schemeClr val="accent2"/>
        </a:solidFill>
      </dgm:spPr>
      <dgm:t>
        <a:bodyPr/>
        <a:lstStyle/>
        <a:p>
          <a:r>
            <a:rPr lang="en-US" b="1" dirty="0" smtClean="0"/>
            <a:t>Stage II:  Full-Scale Randomized Trial (Efficacy)</a:t>
          </a:r>
        </a:p>
      </dgm:t>
    </dgm:pt>
    <dgm:pt modelId="{4D5BCE4D-0D48-49AF-BF3B-6FC20B78C281}" type="parTrans" cxnId="{94552249-92C6-4DD8-B0F2-F6A4819B9BFD}">
      <dgm:prSet/>
      <dgm:spPr/>
      <dgm:t>
        <a:bodyPr/>
        <a:lstStyle/>
        <a:p>
          <a:endParaRPr lang="en-US"/>
        </a:p>
      </dgm:t>
    </dgm:pt>
    <dgm:pt modelId="{09E716F6-C83F-4EA0-B4E3-D85732F514B7}" type="sibTrans" cxnId="{94552249-92C6-4DD8-B0F2-F6A4819B9BFD}">
      <dgm:prSet/>
      <dgm:spPr/>
      <dgm:t>
        <a:bodyPr/>
        <a:lstStyle/>
        <a:p>
          <a:endParaRPr lang="en-US"/>
        </a:p>
      </dgm:t>
    </dgm:pt>
    <dgm:pt modelId="{66948BF1-C755-4CD1-A636-CC79185A9709}" type="pres">
      <dgm:prSet presAssocID="{C6CADBE1-823F-412D-BBB8-4C65F43940EB}" presName="CompostProcess" presStyleCnt="0">
        <dgm:presLayoutVars>
          <dgm:dir/>
          <dgm:resizeHandles val="exact"/>
        </dgm:presLayoutVars>
      </dgm:prSet>
      <dgm:spPr/>
    </dgm:pt>
    <dgm:pt modelId="{D3166945-73F7-4AB0-8597-F420DAF9569D}" type="pres">
      <dgm:prSet presAssocID="{C6CADBE1-823F-412D-BBB8-4C65F43940EB}" presName="arrow" presStyleLbl="bgShp" presStyleIdx="0" presStyleCnt="1"/>
      <dgm:spPr/>
    </dgm:pt>
    <dgm:pt modelId="{4CEFB310-E998-4A7B-A2AD-B36CBA0597E4}" type="pres">
      <dgm:prSet presAssocID="{C6CADBE1-823F-412D-BBB8-4C65F43940EB}" presName="linearProcess" presStyleCnt="0"/>
      <dgm:spPr/>
    </dgm:pt>
    <dgm:pt modelId="{3056A50A-CB21-46BE-A8A2-3489AAAB6EB9}" type="pres">
      <dgm:prSet presAssocID="{F0BB6636-DA90-4872-BA5D-25DA740B69B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F9EC96-3087-4B5B-8C8B-9652440ACB4D}" type="pres">
      <dgm:prSet presAssocID="{97E1D1C7-ADF8-4A37-A3AD-0FF64E76D4C8}" presName="sibTrans" presStyleCnt="0"/>
      <dgm:spPr/>
    </dgm:pt>
    <dgm:pt modelId="{1E1C85F3-FE5C-4670-8067-FFAAE411A5C8}" type="pres">
      <dgm:prSet presAssocID="{705EFBB1-68FA-40C4-8189-1B9CF36A5BF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D7147-B034-4111-9F7B-AB8A86C98C7A}" type="pres">
      <dgm:prSet presAssocID="{09E716F6-C83F-4EA0-B4E3-D85732F514B7}" presName="sibTrans" presStyleCnt="0"/>
      <dgm:spPr/>
    </dgm:pt>
    <dgm:pt modelId="{6C1012DC-4A08-43D6-B5DF-6D48964C6863}" type="pres">
      <dgm:prSet presAssocID="{39BE59CF-3BF9-433C-BB3F-E8322E453CB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2C299C-2F97-4B2C-8BF4-A3AA56ADC792}" type="presOf" srcId="{39BE59CF-3BF9-433C-BB3F-E8322E453CB6}" destId="{6C1012DC-4A08-43D6-B5DF-6D48964C6863}" srcOrd="0" destOrd="0" presId="urn:microsoft.com/office/officeart/2005/8/layout/hProcess9"/>
    <dgm:cxn modelId="{A20586E6-13F4-4E5F-94CF-E87C287FB517}" type="presOf" srcId="{705EFBB1-68FA-40C4-8189-1B9CF36A5BFD}" destId="{1E1C85F3-FE5C-4670-8067-FFAAE411A5C8}" srcOrd="0" destOrd="0" presId="urn:microsoft.com/office/officeart/2005/8/layout/hProcess9"/>
    <dgm:cxn modelId="{068B3676-0534-4291-A957-283C683BF293}" srcId="{C6CADBE1-823F-412D-BBB8-4C65F43940EB}" destId="{39BE59CF-3BF9-433C-BB3F-E8322E453CB6}" srcOrd="2" destOrd="0" parTransId="{5D636D75-2FB8-4001-A254-2F5820D3B4E2}" sibTransId="{D93E748D-6A50-4F04-9437-985B33822F91}"/>
    <dgm:cxn modelId="{94552249-92C6-4DD8-B0F2-F6A4819B9BFD}" srcId="{C6CADBE1-823F-412D-BBB8-4C65F43940EB}" destId="{705EFBB1-68FA-40C4-8189-1B9CF36A5BFD}" srcOrd="1" destOrd="0" parTransId="{4D5BCE4D-0D48-49AF-BF3B-6FC20B78C281}" sibTransId="{09E716F6-C83F-4EA0-B4E3-D85732F514B7}"/>
    <dgm:cxn modelId="{9DAD9F15-B938-4173-BCCD-98CCA162FA93}" type="presOf" srcId="{F0BB6636-DA90-4872-BA5D-25DA740B69BF}" destId="{3056A50A-CB21-46BE-A8A2-3489AAAB6EB9}" srcOrd="0" destOrd="0" presId="urn:microsoft.com/office/officeart/2005/8/layout/hProcess9"/>
    <dgm:cxn modelId="{A984F205-0812-4160-B92B-E1FABA8D0AE5}" type="presOf" srcId="{C6CADBE1-823F-412D-BBB8-4C65F43940EB}" destId="{66948BF1-C755-4CD1-A636-CC79185A9709}" srcOrd="0" destOrd="0" presId="urn:microsoft.com/office/officeart/2005/8/layout/hProcess9"/>
    <dgm:cxn modelId="{94F21932-60DB-425D-AD55-27E61020A3FC}" srcId="{C6CADBE1-823F-412D-BBB8-4C65F43940EB}" destId="{F0BB6636-DA90-4872-BA5D-25DA740B69BF}" srcOrd="0" destOrd="0" parTransId="{C6DFA630-DD97-47A7-A735-BCCDAC202F20}" sibTransId="{97E1D1C7-ADF8-4A37-A3AD-0FF64E76D4C8}"/>
    <dgm:cxn modelId="{DFBDE4A3-E21A-46DB-A88A-54828ADE6F8B}" type="presParOf" srcId="{66948BF1-C755-4CD1-A636-CC79185A9709}" destId="{D3166945-73F7-4AB0-8597-F420DAF9569D}" srcOrd="0" destOrd="0" presId="urn:microsoft.com/office/officeart/2005/8/layout/hProcess9"/>
    <dgm:cxn modelId="{5BABC6B3-A2E8-48AF-A22C-37DAADC38737}" type="presParOf" srcId="{66948BF1-C755-4CD1-A636-CC79185A9709}" destId="{4CEFB310-E998-4A7B-A2AD-B36CBA0597E4}" srcOrd="1" destOrd="0" presId="urn:microsoft.com/office/officeart/2005/8/layout/hProcess9"/>
    <dgm:cxn modelId="{6DA2D8F3-9041-4B0D-8C19-8F16421CB7A3}" type="presParOf" srcId="{4CEFB310-E998-4A7B-A2AD-B36CBA0597E4}" destId="{3056A50A-CB21-46BE-A8A2-3489AAAB6EB9}" srcOrd="0" destOrd="0" presId="urn:microsoft.com/office/officeart/2005/8/layout/hProcess9"/>
    <dgm:cxn modelId="{16D8D47E-12CA-499D-9305-24D4593B18CA}" type="presParOf" srcId="{4CEFB310-E998-4A7B-A2AD-B36CBA0597E4}" destId="{CBF9EC96-3087-4B5B-8C8B-9652440ACB4D}" srcOrd="1" destOrd="0" presId="urn:microsoft.com/office/officeart/2005/8/layout/hProcess9"/>
    <dgm:cxn modelId="{6D60167D-C8ED-4695-8E6E-2F3F37E6C7FE}" type="presParOf" srcId="{4CEFB310-E998-4A7B-A2AD-B36CBA0597E4}" destId="{1E1C85F3-FE5C-4670-8067-FFAAE411A5C8}" srcOrd="2" destOrd="0" presId="urn:microsoft.com/office/officeart/2005/8/layout/hProcess9"/>
    <dgm:cxn modelId="{666A6BBF-7B1E-46BE-AE74-9E4EE296ACC4}" type="presParOf" srcId="{4CEFB310-E998-4A7B-A2AD-B36CBA0597E4}" destId="{1E7D7147-B034-4111-9F7B-AB8A86C98C7A}" srcOrd="3" destOrd="0" presId="urn:microsoft.com/office/officeart/2005/8/layout/hProcess9"/>
    <dgm:cxn modelId="{DA9B293F-70F6-4976-AAB5-12687CE36EA7}" type="presParOf" srcId="{4CEFB310-E998-4A7B-A2AD-B36CBA0597E4}" destId="{6C1012DC-4A08-43D6-B5DF-6D48964C686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166945-73F7-4AB0-8597-F420DAF9569D}">
      <dsp:nvSpPr>
        <dsp:cNvPr id="0" name=""/>
        <dsp:cNvSpPr/>
      </dsp:nvSpPr>
      <dsp:spPr>
        <a:xfrm>
          <a:off x="617219" y="0"/>
          <a:ext cx="6995160" cy="438943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56A50A-CB21-46BE-A8A2-3489AAAB6EB9}">
      <dsp:nvSpPr>
        <dsp:cNvPr id="0" name=""/>
        <dsp:cNvSpPr/>
      </dsp:nvSpPr>
      <dsp:spPr>
        <a:xfrm>
          <a:off x="8840" y="1316831"/>
          <a:ext cx="2648902" cy="1755774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Stage I:  Development and Pilot Testing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Ia</a:t>
          </a:r>
          <a:r>
            <a:rPr lang="en-US" sz="1400" kern="1200" dirty="0" smtClean="0"/>
            <a:t>:  Manual Development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Ib</a:t>
          </a:r>
          <a:r>
            <a:rPr lang="en-US" sz="1400" kern="1200" dirty="0" smtClean="0"/>
            <a:t>:  Open Trial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Ic</a:t>
          </a:r>
          <a:r>
            <a:rPr lang="en-US" sz="1400" kern="1200" dirty="0" smtClean="0"/>
            <a:t>:  Pilot Randomized Trial</a:t>
          </a:r>
          <a:endParaRPr lang="en-US" sz="1400" kern="1200" dirty="0"/>
        </a:p>
      </dsp:txBody>
      <dsp:txXfrm>
        <a:off x="8840" y="1316831"/>
        <a:ext cx="2648902" cy="1755774"/>
      </dsp:txXfrm>
    </dsp:sp>
    <dsp:sp modelId="{1E1C85F3-FE5C-4670-8067-FFAAE411A5C8}">
      <dsp:nvSpPr>
        <dsp:cNvPr id="0" name=""/>
        <dsp:cNvSpPr/>
      </dsp:nvSpPr>
      <dsp:spPr>
        <a:xfrm>
          <a:off x="2790348" y="1316831"/>
          <a:ext cx="2648902" cy="1755774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Stage II:  Full-Scale Randomized Trial (Efficacy)</a:t>
          </a:r>
        </a:p>
      </dsp:txBody>
      <dsp:txXfrm>
        <a:off x="2790348" y="1316831"/>
        <a:ext cx="2648902" cy="1755774"/>
      </dsp:txXfrm>
    </dsp:sp>
    <dsp:sp modelId="{6C1012DC-4A08-43D6-B5DF-6D48964C6863}">
      <dsp:nvSpPr>
        <dsp:cNvPr id="0" name=""/>
        <dsp:cNvSpPr/>
      </dsp:nvSpPr>
      <dsp:spPr>
        <a:xfrm>
          <a:off x="5571857" y="1316831"/>
          <a:ext cx="2648902" cy="1755774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Stage III:  Effectiveness Trial (“real world” testing), Implementation, and Dissemination</a:t>
          </a:r>
          <a:endParaRPr lang="en-US" sz="1800" b="1" kern="1200" dirty="0"/>
        </a:p>
      </dsp:txBody>
      <dsp:txXfrm>
        <a:off x="5571857" y="1316831"/>
        <a:ext cx="2648902" cy="1755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309B-4589-4ECA-BCC1-6B676DBE8207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F246-E102-4DA6-A08F-871F31658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309B-4589-4ECA-BCC1-6B676DBE8207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F246-E102-4DA6-A08F-871F31658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309B-4589-4ECA-BCC1-6B676DBE8207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F246-E102-4DA6-A08F-871F31658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309B-4589-4ECA-BCC1-6B676DBE8207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F246-E102-4DA6-A08F-871F31658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309B-4589-4ECA-BCC1-6B676DBE8207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F246-E102-4DA6-A08F-871F31658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309B-4589-4ECA-BCC1-6B676DBE8207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F246-E102-4DA6-A08F-871F31658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309B-4589-4ECA-BCC1-6B676DBE8207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F246-E102-4DA6-A08F-871F31658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309B-4589-4ECA-BCC1-6B676DBE8207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F246-E102-4DA6-A08F-871F31658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309B-4589-4ECA-BCC1-6B676DBE8207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F246-E102-4DA6-A08F-871F31658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309B-4589-4ECA-BCC1-6B676DBE8207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F246-E102-4DA6-A08F-871F31658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309B-4589-4ECA-BCC1-6B676DBE8207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92F246-E102-4DA6-A08F-871F31658F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7F309B-4589-4ECA-BCC1-6B676DBE8207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92F246-E102-4DA6-A08F-871F31658F1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Context of Psychosocial Intervention Development:  </a:t>
            </a:r>
            <a:br>
              <a:rPr lang="en-US" dirty="0" smtClean="0"/>
            </a:br>
            <a:r>
              <a:rPr lang="en-US" sz="4000" dirty="0" smtClean="0"/>
              <a:t>Where Do We Go From Here?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7854696" cy="144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Brandon A. Gaudiano, Ph.D.</a:t>
            </a:r>
          </a:p>
          <a:p>
            <a:r>
              <a:rPr lang="en-US" dirty="0" smtClean="0"/>
              <a:t>Warren Alpert Medical School of Brown University</a:t>
            </a:r>
          </a:p>
          <a:p>
            <a:r>
              <a:rPr lang="en-US" dirty="0" smtClean="0"/>
              <a:t>Butler Hospital</a:t>
            </a:r>
          </a:p>
          <a:p>
            <a:r>
              <a:rPr lang="en-US" dirty="0" smtClean="0"/>
              <a:t>Providence, Rhode Island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Current staged model of treatment development favored by the National Institutes of Health…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166945-73F7-4AB0-8597-F420DAF95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D3166945-73F7-4AB0-8597-F420DAF95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D3166945-73F7-4AB0-8597-F420DAF95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56A50A-CB21-46BE-A8A2-3489AAAB6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3056A50A-CB21-46BE-A8A2-3489AAAB6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3056A50A-CB21-46BE-A8A2-3489AAAB6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1C85F3-FE5C-4670-8067-FFAAE411A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1E1C85F3-FE5C-4670-8067-FFAAE411A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1E1C85F3-FE5C-4670-8067-FFAAE411A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1012DC-4A08-43D6-B5DF-6D48964C6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6C1012DC-4A08-43D6-B5DF-6D48964C6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6C1012DC-4A08-43D6-B5DF-6D48964C6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Limitations of the Current Model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267200" cy="443484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Linear and inflexible</a:t>
            </a:r>
          </a:p>
          <a:p>
            <a:r>
              <a:rPr lang="en-US" dirty="0" smtClean="0"/>
              <a:t>Based on biomedical and psychiatric worldviews</a:t>
            </a:r>
          </a:p>
          <a:p>
            <a:r>
              <a:rPr lang="en-US" dirty="0" smtClean="0"/>
              <a:t>Adapted from drug development methodology</a:t>
            </a:r>
          </a:p>
          <a:p>
            <a:r>
              <a:rPr lang="en-US" dirty="0" smtClean="0"/>
              <a:t>Focused on DSM syndromes</a:t>
            </a:r>
          </a:p>
          <a:p>
            <a:r>
              <a:rPr lang="en-US" dirty="0" smtClean="0"/>
              <a:t>Emphasis on symptom reduction</a:t>
            </a:r>
          </a:p>
          <a:p>
            <a:r>
              <a:rPr lang="en-US" dirty="0" smtClean="0"/>
              <a:t>Lack of integration with basic science</a:t>
            </a:r>
          </a:p>
          <a:p>
            <a:endParaRPr lang="en-US" dirty="0" smtClean="0"/>
          </a:p>
        </p:txBody>
      </p:sp>
      <p:pic>
        <p:nvPicPr>
          <p:cNvPr id="5" name="Content Placeholder 4" descr="psychotherap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6825" y="1994694"/>
            <a:ext cx="3181350" cy="4286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What We Need for a Psychosocial- Focused Approach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Empirically-supported principles of behavior change (versus empirically-supported therapy packages)</a:t>
            </a:r>
          </a:p>
          <a:p>
            <a:r>
              <a:rPr lang="en-US" dirty="0" smtClean="0"/>
              <a:t>An understanding of psychosocial mechanisms underlying the development and maintenance of intervention targets (i.e., basic research)</a:t>
            </a:r>
          </a:p>
          <a:p>
            <a:endParaRPr lang="en-US" dirty="0"/>
          </a:p>
        </p:txBody>
      </p:sp>
      <p:pic>
        <p:nvPicPr>
          <p:cNvPr id="7" name="Content Placeholder 6" descr="contextual-influences-2123284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2514600"/>
            <a:ext cx="3381375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What We Need for a Psychosocial- Focused Approach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724400" cy="443484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Wider definition of what an “intervention” is (e.g., paraprofessional led interventions, self-help, peer support, community prevention, and new technologies)</a:t>
            </a:r>
          </a:p>
          <a:p>
            <a:r>
              <a:rPr lang="en-US" dirty="0" smtClean="0"/>
              <a:t>Intervention targets best suited to psychosocial interventions (e.g., functioning, quality of life, new skill acquisition, subjective well-being)</a:t>
            </a:r>
          </a:p>
        </p:txBody>
      </p:sp>
      <p:pic>
        <p:nvPicPr>
          <p:cNvPr id="5" name="Content Placeholder 4" descr="5-stages-of-change-mode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7800" y="2514600"/>
            <a:ext cx="2868276" cy="26229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What We Need for a Psychosocial- Focused Approach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800600" cy="44348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Attention to multiple factors that affect the impact of interventions throughout the development process:  basic science, feasibility, acceptability, efficacy, effectiveness, implementation, dissemination</a:t>
            </a:r>
          </a:p>
          <a:p>
            <a:r>
              <a:rPr lang="en-US" dirty="0" smtClean="0"/>
              <a:t>Multiple pathways to development that provide more flexible approach appropriate to the scientific question (in contrast to one-size-fits-all approach)</a:t>
            </a:r>
          </a:p>
          <a:p>
            <a:endParaRPr lang="en-US" dirty="0"/>
          </a:p>
        </p:txBody>
      </p:sp>
      <p:pic>
        <p:nvPicPr>
          <p:cNvPr id="5" name="Content Placeholder 4" descr="context-recycle-log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62600" y="2514600"/>
            <a:ext cx="2857500" cy="2857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Outpatient Treatment Use at Mental Care Facilities 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Treatment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1998, %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2007, %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AOR (95% CI)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Psychotherapy only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15.9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10.5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0.66 (0.48 – 0.90)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Both together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40.0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32.1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0.73 (0.59 – 0.90)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Psychotropics</a:t>
                      </a:r>
                      <a:r>
                        <a:rPr lang="en-US" sz="1800" dirty="0"/>
                        <a:t> only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44.1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57.4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1.63 (1.32 – 2.00)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3810000"/>
            <a:ext cx="8153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“National Trends in Outpatient Psychotherapy” </a:t>
            </a:r>
          </a:p>
          <a:p>
            <a:r>
              <a:rPr lang="en-US" sz="1400" dirty="0" smtClean="0"/>
              <a:t>Mark </a:t>
            </a:r>
            <a:r>
              <a:rPr lang="en-US" sz="1400" dirty="0" err="1" smtClean="0"/>
              <a:t>Olfson</a:t>
            </a:r>
            <a:r>
              <a:rPr lang="en-US" sz="1400" dirty="0" smtClean="0"/>
              <a:t>, M.D., M.P.H. &amp; Steven C. Marcus, Ph.D. </a:t>
            </a:r>
          </a:p>
          <a:p>
            <a:r>
              <a:rPr lang="en-US" sz="1400" dirty="0" smtClean="0"/>
              <a:t>Am J Psychiatry 2010;167:1456-1463.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Why You Should Care…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6019800" cy="44348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Increasingly, money and resources are going to studies of biological treatments </a:t>
            </a:r>
            <a:r>
              <a:rPr lang="en-US" dirty="0" err="1" smtClean="0"/>
              <a:t>vs</a:t>
            </a:r>
            <a:r>
              <a:rPr lang="en-US" dirty="0" smtClean="0"/>
              <a:t> psychosocial ones (i.e., NIH and Big </a:t>
            </a:r>
            <a:r>
              <a:rPr lang="en-US" dirty="0" err="1" smtClean="0"/>
              <a:t>Pharma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More evidence will be accumulating in the years to come for non-psychosocial treatments</a:t>
            </a:r>
          </a:p>
          <a:p>
            <a:r>
              <a:rPr lang="en-US" dirty="0" smtClean="0"/>
              <a:t>The increasing evidence that will be generated in support of non-psychosocial treatments will be used to dictate evidence-based treatment guidelines and what insurance companies pay for</a:t>
            </a:r>
          </a:p>
          <a:p>
            <a:r>
              <a:rPr lang="en-US" dirty="0" smtClean="0"/>
              <a:t>Psychosocial treatment use will continue to decline…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" name="Content Placeholder 7" descr="challenges-231x29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553200" y="1905000"/>
            <a:ext cx="2200275" cy="2847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409</TotalTime>
  <Words>425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The Context of Psychosocial Intervention Development:   Where Do We Go From Here?</vt:lpstr>
      <vt:lpstr>Current staged model of treatment development favored by the National Institutes of Health…</vt:lpstr>
      <vt:lpstr>Limitations of the Current Model</vt:lpstr>
      <vt:lpstr>What We Need for a Psychosocial- Focused Approach</vt:lpstr>
      <vt:lpstr>What We Need for a Psychosocial- Focused Approach</vt:lpstr>
      <vt:lpstr>What We Need for a Psychosocial- Focused Approach</vt:lpstr>
      <vt:lpstr>Outpatient Treatment Use at Mental Care Facilities </vt:lpstr>
      <vt:lpstr>Why You Should Care…</vt:lpstr>
    </vt:vector>
  </TitlesOfParts>
  <Company>Care New England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Psychosocial Intervention Development:   Challenges and Opportunities</dc:title>
  <dc:creator>Brandon Gaudiano</dc:creator>
  <cp:lastModifiedBy>KateM</cp:lastModifiedBy>
  <cp:revision>41</cp:revision>
  <dcterms:created xsi:type="dcterms:W3CDTF">2012-07-18T17:43:56Z</dcterms:created>
  <dcterms:modified xsi:type="dcterms:W3CDTF">2012-08-02T19:43:48Z</dcterms:modified>
</cp:coreProperties>
</file>